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68" r:id="rId2"/>
    <p:sldMasterId id="2147483792" r:id="rId3"/>
  </p:sldMasterIdLst>
  <p:notesMasterIdLst>
    <p:notesMasterId r:id="rId5"/>
  </p:notesMasterIdLst>
  <p:sldIdLst>
    <p:sldId id="256" r:id="rId4"/>
  </p:sldIdLst>
  <p:sldSz cx="16256000" cy="21674138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042"/>
    <a:srgbClr val="6FAC46"/>
    <a:srgbClr val="A0CC82"/>
    <a:srgbClr val="4B752F"/>
    <a:srgbClr val="FFCCFF"/>
    <a:srgbClr val="E57F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704" autoAdjust="0"/>
  </p:normalViewPr>
  <p:slideViewPr>
    <p:cSldViewPr snapToGrid="0">
      <p:cViewPr varScale="1">
        <p:scale>
          <a:sx n="34" d="100"/>
          <a:sy n="34" d="100"/>
        </p:scale>
        <p:origin x="11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529" cy="497523"/>
          </a:xfrm>
          <a:prstGeom prst="rect">
            <a:avLst/>
          </a:prstGeom>
        </p:spPr>
        <p:txBody>
          <a:bodyPr vert="horz" lIns="91553" tIns="45777" rIns="91553" bIns="4577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083" y="0"/>
            <a:ext cx="2950529" cy="497523"/>
          </a:xfrm>
          <a:prstGeom prst="rect">
            <a:avLst/>
          </a:prstGeom>
        </p:spPr>
        <p:txBody>
          <a:bodyPr vert="horz" lIns="91553" tIns="45777" rIns="91553" bIns="45777" rtlCol="0"/>
          <a:lstStyle>
            <a:lvl1pPr algn="r">
              <a:defRPr sz="1200"/>
            </a:lvl1pPr>
          </a:lstStyle>
          <a:p>
            <a:fld id="{0A2F4FCA-FD54-41CA-89D3-0903BE4EBEC1}" type="datetimeFigureOut">
              <a:rPr kumimoji="1" lang="ja-JP" altLang="en-US" smtClean="0"/>
              <a:t>2020/12/7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46300" y="1243013"/>
            <a:ext cx="25146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7" rIns="91553" bIns="4577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403" y="4782901"/>
            <a:ext cx="5446396" cy="3913425"/>
          </a:xfrm>
          <a:prstGeom prst="rect">
            <a:avLst/>
          </a:prstGeom>
        </p:spPr>
        <p:txBody>
          <a:bodyPr vert="horz" lIns="91553" tIns="45777" rIns="91553" bIns="4577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1815"/>
            <a:ext cx="2950529" cy="497523"/>
          </a:xfrm>
          <a:prstGeom prst="rect">
            <a:avLst/>
          </a:prstGeom>
        </p:spPr>
        <p:txBody>
          <a:bodyPr vert="horz" lIns="91553" tIns="45777" rIns="91553" bIns="4577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083" y="9441815"/>
            <a:ext cx="2950529" cy="497523"/>
          </a:xfrm>
          <a:prstGeom prst="rect">
            <a:avLst/>
          </a:prstGeom>
        </p:spPr>
        <p:txBody>
          <a:bodyPr vert="horz" lIns="91553" tIns="45777" rIns="91553" bIns="45777" rtlCol="0" anchor="b"/>
          <a:lstStyle>
            <a:lvl1pPr algn="r">
              <a:defRPr sz="1200"/>
            </a:lvl1pPr>
          </a:lstStyle>
          <a:p>
            <a:fld id="{38B158D5-16D4-4CC4-BB2F-BF32C3400D5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3247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58D5-16D4-4CC4-BB2F-BF32C3400D5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71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3553983"/>
            <a:ext cx="12192000" cy="7545811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11383941"/>
            <a:ext cx="12192000" cy="523289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 sz="3733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2667"/>
            </a:lvl4pPr>
            <a:lvl5pPr marL="2438339" indent="0" algn="ctr">
              <a:buNone/>
              <a:defRPr sz="2667"/>
            </a:lvl5pPr>
            <a:lvl6pPr marL="3047924" indent="0" algn="ctr">
              <a:buNone/>
              <a:defRPr sz="2667"/>
            </a:lvl6pPr>
            <a:lvl7pPr marL="3657509" indent="0" algn="ctr">
              <a:buNone/>
              <a:defRPr sz="2667"/>
            </a:lvl7pPr>
            <a:lvl8pPr marL="4267093" indent="0" algn="ctr">
              <a:buNone/>
              <a:defRPr sz="2667"/>
            </a:lvl8pPr>
            <a:lvl9pPr marL="4876678" indent="0" algn="ctr">
              <a:buNone/>
              <a:defRPr sz="2667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7077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91905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1138894"/>
            <a:ext cx="3505200" cy="1836783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138896"/>
            <a:ext cx="10312400" cy="1836782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8067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3553983"/>
            <a:ext cx="12192000" cy="7545811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11383941"/>
            <a:ext cx="12192000" cy="523289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 sz="3733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2667"/>
            </a:lvl4pPr>
            <a:lvl5pPr marL="2438339" indent="0" algn="ctr">
              <a:buNone/>
              <a:defRPr sz="2667"/>
            </a:lvl5pPr>
            <a:lvl6pPr marL="3047924" indent="0" algn="ctr">
              <a:buNone/>
              <a:defRPr sz="2667"/>
            </a:lvl6pPr>
            <a:lvl7pPr marL="3657509" indent="0" algn="ctr">
              <a:buNone/>
              <a:defRPr sz="2667"/>
            </a:lvl7pPr>
            <a:lvl8pPr marL="4267093" indent="0" algn="ctr">
              <a:buNone/>
              <a:defRPr sz="2667"/>
            </a:lvl8pPr>
            <a:lvl9pPr marL="4876678" indent="0" algn="ctr">
              <a:buNone/>
              <a:defRPr sz="2667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6019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4282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5411971"/>
            <a:ext cx="14020800" cy="9011005"/>
          </a:xfrm>
        </p:spPr>
        <p:txBody>
          <a:bodyPr anchor="b">
            <a:normAutofit/>
          </a:bodyPr>
          <a:lstStyle>
            <a:lvl1pPr>
              <a:defRPr sz="8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14388219"/>
            <a:ext cx="14020800" cy="4741216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8330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6836" y="5779772"/>
            <a:ext cx="6908800" cy="137520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5779772"/>
            <a:ext cx="6908800" cy="137520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144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6836" y="5315348"/>
            <a:ext cx="6874933" cy="260955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6836" y="7924904"/>
            <a:ext cx="6874933" cy="1163199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5315350"/>
            <a:ext cx="6908801" cy="260955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7924904"/>
            <a:ext cx="6908801" cy="1163199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225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1523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8750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64" y="1444944"/>
            <a:ext cx="5242560" cy="5057289"/>
          </a:xfrm>
        </p:spPr>
        <p:txBody>
          <a:bodyPr anchor="b">
            <a:normAutofit/>
          </a:bodyPr>
          <a:lstStyle>
            <a:lvl1pPr>
              <a:defRPr sz="4267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800" y="3130709"/>
            <a:ext cx="8229600" cy="1541272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664" y="6502240"/>
            <a:ext cx="5242560" cy="1204119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789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2836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64" y="1444942"/>
            <a:ext cx="5242560" cy="5057299"/>
          </a:xfrm>
        </p:spPr>
        <p:txBody>
          <a:bodyPr anchor="b">
            <a:normAutofit/>
          </a:bodyPr>
          <a:lstStyle>
            <a:lvl1pPr>
              <a:defRPr sz="4267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08800" y="3130709"/>
            <a:ext cx="8229600" cy="1541272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664" y="6502241"/>
            <a:ext cx="5242560" cy="1204118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9629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609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1138894"/>
            <a:ext cx="3505200" cy="1836783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138896"/>
            <a:ext cx="10312400" cy="1836782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5216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0" y="3553983"/>
            <a:ext cx="12192000" cy="7545811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11383941"/>
            <a:ext cx="12192000" cy="523289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 algn="ctr">
              <a:buNone/>
              <a:defRPr sz="3733"/>
            </a:lvl2pPr>
            <a:lvl3pPr marL="1219170" indent="0" algn="ctr">
              <a:buNone/>
              <a:defRPr sz="3200"/>
            </a:lvl3pPr>
            <a:lvl4pPr marL="1828754" indent="0" algn="ctr">
              <a:buNone/>
              <a:defRPr sz="2667"/>
            </a:lvl4pPr>
            <a:lvl5pPr marL="2438339" indent="0" algn="ctr">
              <a:buNone/>
              <a:defRPr sz="2667"/>
            </a:lvl5pPr>
            <a:lvl6pPr marL="3047924" indent="0" algn="ctr">
              <a:buNone/>
              <a:defRPr sz="2667"/>
            </a:lvl6pPr>
            <a:lvl7pPr marL="3657509" indent="0" algn="ctr">
              <a:buNone/>
              <a:defRPr sz="2667"/>
            </a:lvl7pPr>
            <a:lvl8pPr marL="4267093" indent="0" algn="ctr">
              <a:buNone/>
              <a:defRPr sz="2667"/>
            </a:lvl8pPr>
            <a:lvl9pPr marL="4876678" indent="0" algn="ctr">
              <a:buNone/>
              <a:defRPr sz="2667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9756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87298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5411971"/>
            <a:ext cx="14020800" cy="9011005"/>
          </a:xfrm>
        </p:spPr>
        <p:txBody>
          <a:bodyPr anchor="b">
            <a:normAutofit/>
          </a:bodyPr>
          <a:lstStyle>
            <a:lvl1pPr>
              <a:defRPr sz="8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14388219"/>
            <a:ext cx="14020800" cy="4741216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602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6836" y="5779772"/>
            <a:ext cx="6908800" cy="137520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5779772"/>
            <a:ext cx="6908800" cy="137520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31156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6836" y="5315348"/>
            <a:ext cx="6874933" cy="260955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6836" y="7924904"/>
            <a:ext cx="6874933" cy="1163199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5315350"/>
            <a:ext cx="6908801" cy="260955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7924904"/>
            <a:ext cx="6908801" cy="1163199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24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40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844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3" y="5411971"/>
            <a:ext cx="14020800" cy="9011005"/>
          </a:xfrm>
        </p:spPr>
        <p:txBody>
          <a:bodyPr anchor="b">
            <a:normAutofit/>
          </a:bodyPr>
          <a:lstStyle>
            <a:lvl1pPr>
              <a:defRPr sz="80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3" y="14388219"/>
            <a:ext cx="14020800" cy="4741216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625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64" y="1444944"/>
            <a:ext cx="5242560" cy="5057289"/>
          </a:xfrm>
        </p:spPr>
        <p:txBody>
          <a:bodyPr anchor="b">
            <a:normAutofit/>
          </a:bodyPr>
          <a:lstStyle>
            <a:lvl1pPr>
              <a:defRPr sz="4267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800" y="3130709"/>
            <a:ext cx="8229600" cy="1541272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664" y="6502240"/>
            <a:ext cx="5242560" cy="1204119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10276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64" y="1444942"/>
            <a:ext cx="5242560" cy="5057299"/>
          </a:xfrm>
        </p:spPr>
        <p:txBody>
          <a:bodyPr anchor="b">
            <a:normAutofit/>
          </a:bodyPr>
          <a:lstStyle>
            <a:lvl1pPr>
              <a:defRPr sz="4267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08800" y="3130709"/>
            <a:ext cx="8229600" cy="1541272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664" y="6502241"/>
            <a:ext cx="5242560" cy="1204118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737687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1349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0" y="1138894"/>
            <a:ext cx="3505200" cy="1836783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138896"/>
            <a:ext cx="10312400" cy="1836782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2289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6836" y="5779772"/>
            <a:ext cx="6908800" cy="137520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5779772"/>
            <a:ext cx="6908800" cy="137520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0315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6836" y="5315348"/>
            <a:ext cx="6874933" cy="260955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6836" y="7924904"/>
            <a:ext cx="6874933" cy="1163199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5315350"/>
            <a:ext cx="6908801" cy="260955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7924904"/>
            <a:ext cx="6908801" cy="1163199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092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4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3132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64" y="1444944"/>
            <a:ext cx="5242560" cy="5057289"/>
          </a:xfrm>
        </p:spPr>
        <p:txBody>
          <a:bodyPr anchor="b">
            <a:normAutofit/>
          </a:bodyPr>
          <a:lstStyle>
            <a:lvl1pPr>
              <a:defRPr sz="4267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8800" y="3130709"/>
            <a:ext cx="8229600" cy="15412720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664" y="6502240"/>
            <a:ext cx="5242560" cy="1204119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42047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64" y="1444942"/>
            <a:ext cx="5242560" cy="5057299"/>
          </a:xfrm>
        </p:spPr>
        <p:txBody>
          <a:bodyPr anchor="b">
            <a:normAutofit/>
          </a:bodyPr>
          <a:lstStyle>
            <a:lvl1pPr>
              <a:defRPr sz="4267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908800" y="3130709"/>
            <a:ext cx="8229600" cy="1541272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1664" y="6502241"/>
            <a:ext cx="5242560" cy="12041188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133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8537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6836" y="1155954"/>
            <a:ext cx="14020800" cy="418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6836" y="5779772"/>
            <a:ext cx="14020800" cy="13752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20088717"/>
            <a:ext cx="36576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20088717"/>
            <a:ext cx="54864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0036" y="20088717"/>
            <a:ext cx="36576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314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Wingdings 2" pitchFamily="18" charset="2"/>
        <a:buChar char="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Wingdings 2" pitchFamily="18" charset="2"/>
        <a:buChar char="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Wingdings 2" pitchFamily="18" charset="2"/>
        <a:buChar char="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6836" y="1155954"/>
            <a:ext cx="14020800" cy="418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6836" y="5779772"/>
            <a:ext cx="14020800" cy="13752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20088717"/>
            <a:ext cx="36576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20088717"/>
            <a:ext cx="54864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0036" y="20088717"/>
            <a:ext cx="36576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20211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Wingdings 2" pitchFamily="18" charset="2"/>
        <a:buChar char="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Wingdings 2" pitchFamily="18" charset="2"/>
        <a:buChar char="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Wingdings 2" pitchFamily="18" charset="2"/>
        <a:buChar char="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6836" y="1155954"/>
            <a:ext cx="14020800" cy="4189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6836" y="5779772"/>
            <a:ext cx="14020800" cy="13752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20088717"/>
            <a:ext cx="36576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24ABA7-8416-4E5C-AA3D-9EC8C31E75F5}" type="datetimeFigureOut">
              <a:rPr kumimoji="1" lang="ja-JP" altLang="en-US" smtClean="0"/>
              <a:t>2020/12/7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20088717"/>
            <a:ext cx="54864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67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0036" y="20088717"/>
            <a:ext cx="3657600" cy="11539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EA436-14C3-46C9-B220-8622C737DFA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3899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Wingdings 2" pitchFamily="18" charset="2"/>
        <a:buChar char="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Wingdings 2" pitchFamily="18" charset="2"/>
        <a:buChar char="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Wingdings 2" pitchFamily="18" charset="2"/>
        <a:buChar char="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Wingdings 2" pitchFamily="18" charset="2"/>
        <a:buChar char="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4833" y="1736386"/>
            <a:ext cx="13817600" cy="1236157"/>
          </a:xfrm>
        </p:spPr>
        <p:txBody>
          <a:bodyPr>
            <a:normAutofit fontScale="90000"/>
          </a:bodyPr>
          <a:lstStyle/>
          <a:p>
            <a:r>
              <a:rPr kumimoji="1" lang="ja-JP" altLang="en-US" sz="67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養護教諭スキルアップ研修会のご案内　</a:t>
            </a:r>
            <a:r>
              <a:rPr kumimoji="1" lang="ja-JP" altLang="en-US" sz="60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kumimoji="1" lang="ja-JP" altLang="en-US" sz="6000" dirty="0">
                <a:solidFill>
                  <a:srgbClr val="68A042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　　　　　　</a:t>
            </a:r>
            <a:endParaRPr kumimoji="1" lang="ja-JP" altLang="en-US" sz="4400" dirty="0">
              <a:solidFill>
                <a:srgbClr val="68A042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426781" y="1030865"/>
            <a:ext cx="4830618" cy="808059"/>
          </a:xfrm>
        </p:spPr>
        <p:txBody>
          <a:bodyPr>
            <a:normAutofit/>
          </a:bodyPr>
          <a:lstStyle/>
          <a:p>
            <a:r>
              <a:rPr lang="ja-JP" altLang="en-US" sz="4800" dirty="0" smtClean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令和２年度</a:t>
            </a:r>
            <a:endParaRPr kumimoji="1" lang="ja-JP" altLang="en-US" sz="4800" dirty="0">
              <a:solidFill>
                <a:schemeClr val="accent6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925945" y="4564163"/>
            <a:ext cx="13817599" cy="13354869"/>
          </a:xfrm>
          <a:prstGeom prst="rect">
            <a:avLst/>
          </a:prstGeom>
        </p:spPr>
        <p:txBody>
          <a:bodyPr vert="horz" lIns="72000" tIns="72000" rIns="72000" bIns="72000" numCol="1" spcCol="396000" rtlCol="0" anchor="t" anchorCtr="0">
            <a:normAutofit lnSpcReduction="10000"/>
          </a:bodyPr>
          <a:lstStyle>
            <a:lvl1pPr algn="ctr" defTabSz="16256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10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ja-JP" altLang="en-US" sz="2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endParaRPr lang="en-US" altLang="ja-JP" sz="2000" dirty="0">
              <a:solidFill>
                <a:srgbClr val="68A04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ja-JP" sz="3000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lang="ja-JP" altLang="en-US" sz="3000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第１回</a:t>
            </a:r>
            <a:r>
              <a:rPr lang="en-US" altLang="ja-JP" sz="3000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r>
              <a:rPr lang="ja-JP" altLang="en-US" sz="3000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医療ニーズが高い子どもの対応と養護教諭の役割－医療的ケアを中心に</a:t>
            </a:r>
            <a:r>
              <a:rPr lang="en-US" altLang="ja-JP" sz="3000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-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日時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：</a:t>
            </a:r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令和２年</a:t>
            </a:r>
            <a:r>
              <a:rPr lang="en-US" altLang="ja-JP" sz="28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9</a:t>
            </a:r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月</a:t>
            </a:r>
            <a:r>
              <a:rPr lang="en-US" altLang="ja-JP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</a:t>
            </a:r>
            <a:r>
              <a:rPr lang="en-US" altLang="ja-JP" sz="28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4</a:t>
            </a:r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日（月）</a:t>
            </a:r>
            <a:r>
              <a:rPr lang="en-US" altLang="ja-JP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9</a:t>
            </a:r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：</a:t>
            </a:r>
            <a:r>
              <a:rPr lang="en-US" altLang="ja-JP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2</a:t>
            </a:r>
            <a:r>
              <a:rPr lang="en-US" altLang="ja-JP" sz="28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5</a:t>
            </a:r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～ </a:t>
            </a:r>
            <a:r>
              <a:rPr lang="en-US" altLang="ja-JP" sz="28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16</a:t>
            </a:r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：</a:t>
            </a:r>
            <a:r>
              <a:rPr lang="en-US" altLang="ja-JP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10</a:t>
            </a:r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r>
              <a:rPr lang="ja-JP" altLang="en-US" sz="2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（受付開始 </a:t>
            </a:r>
            <a:r>
              <a:rPr lang="en-US" altLang="ja-JP" sz="2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9</a:t>
            </a:r>
            <a:r>
              <a:rPr lang="ja-JP" altLang="en-US" sz="20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：</a:t>
            </a:r>
            <a:r>
              <a:rPr lang="en-US" altLang="ja-JP" sz="20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15</a:t>
            </a:r>
            <a:r>
              <a:rPr lang="ja-JP" altLang="en-US" sz="20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～</a:t>
            </a:r>
            <a:r>
              <a:rPr lang="ja-JP" altLang="en-US" sz="2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sz="2000" b="1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内容：講義と演習　　　　　　　　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定員：</a:t>
            </a:r>
            <a:r>
              <a:rPr lang="en-US" altLang="ja-JP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30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名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場所：岩手県立大学 看護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学部棟</a:t>
            </a:r>
            <a:r>
              <a:rPr lang="en-US" altLang="ja-JP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102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</a:t>
            </a:r>
            <a:r>
              <a:rPr lang="en-US" altLang="ja-JP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103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講義室　他</a:t>
            </a:r>
            <a:endParaRPr lang="en-US" altLang="ja-JP" sz="24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講師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：下川 和洋 氏（女子栄養大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特定非営利活動法人 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　　　地域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ケア</a:t>
            </a:r>
            <a:r>
              <a:rPr lang="ja-JP" altLang="en-US" sz="2400" dirty="0" err="1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さぽ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ーと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研究所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理事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）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板垣 園子 氏（医療法人葵会 在宅医療連携拠点事業所 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　　　　　　　　 チームもりおか  所長）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寺口　恵　氏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（岩手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県立中央病院 </a:t>
            </a:r>
            <a:endParaRPr lang="en-US" altLang="ja-JP" sz="24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　　　　　　　小児看護　専門看護師）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ja-JP" sz="3000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【</a:t>
            </a:r>
            <a:r>
              <a:rPr lang="ja-JP" altLang="en-US" sz="3000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第２回</a:t>
            </a:r>
            <a:r>
              <a:rPr lang="en-US" altLang="ja-JP" sz="3000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】</a:t>
            </a:r>
            <a:r>
              <a:rPr lang="ja-JP" altLang="en-US" sz="3000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保健室で</a:t>
            </a:r>
            <a:r>
              <a:rPr lang="ja-JP" altLang="en-US" sz="3000" dirty="0" smtClean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のフィジカルアセスメント</a:t>
            </a:r>
            <a:r>
              <a:rPr lang="ja-JP" altLang="en-US" sz="3000" dirty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の</a:t>
            </a:r>
            <a:r>
              <a:rPr lang="ja-JP" altLang="en-US" sz="3000" dirty="0" smtClean="0">
                <a:solidFill>
                  <a:schemeClr val="accent6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コツ</a:t>
            </a:r>
            <a:endParaRPr lang="en-US" altLang="ja-JP" sz="3000" dirty="0">
              <a:solidFill>
                <a:schemeClr val="accent6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日時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：</a:t>
            </a:r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令和</a:t>
            </a:r>
            <a:r>
              <a:rPr lang="en-US" altLang="ja-JP" sz="28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3</a:t>
            </a:r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年</a:t>
            </a:r>
            <a:r>
              <a:rPr lang="en-US" altLang="ja-JP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</a:t>
            </a:r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月</a:t>
            </a:r>
            <a:r>
              <a:rPr lang="en-US" altLang="ja-JP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31</a:t>
            </a:r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日（日）</a:t>
            </a:r>
            <a:r>
              <a:rPr lang="en-US" altLang="ja-JP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10</a:t>
            </a:r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：</a:t>
            </a:r>
            <a:r>
              <a:rPr lang="en-US" altLang="ja-JP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00</a:t>
            </a:r>
            <a:r>
              <a:rPr lang="ja-JP" altLang="en-US" sz="28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～</a:t>
            </a:r>
            <a:r>
              <a:rPr lang="en-US" altLang="ja-JP" sz="28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16</a:t>
            </a:r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：</a:t>
            </a:r>
            <a:r>
              <a:rPr lang="en-US" altLang="ja-JP" sz="28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0</a:t>
            </a:r>
            <a:r>
              <a:rPr lang="en-US" altLang="ja-JP" sz="2800" b="1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0</a:t>
            </a:r>
            <a:r>
              <a:rPr lang="ja-JP" altLang="en-US" sz="28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</a:t>
            </a:r>
            <a:r>
              <a:rPr lang="ja-JP" altLang="en-US" sz="20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</a:t>
            </a:r>
            <a:r>
              <a:rPr lang="en-US" altLang="ja-JP" sz="20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9</a:t>
            </a:r>
            <a:r>
              <a:rPr lang="ja-JP" altLang="en-US" sz="20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：</a:t>
            </a:r>
            <a:r>
              <a:rPr lang="en-US" altLang="ja-JP" sz="20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30</a:t>
            </a:r>
            <a:r>
              <a:rPr lang="ja-JP" altLang="en-US" sz="20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～</a:t>
            </a:r>
            <a:r>
              <a:rPr lang="en-US" altLang="ja-JP" sz="20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Zoom</a:t>
            </a:r>
            <a:r>
              <a:rPr lang="ja-JP" altLang="en-US" sz="20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へアクセス可）</a:t>
            </a:r>
            <a:endParaRPr lang="en-US" altLang="ja-JP" sz="2800" b="1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内容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：</a:t>
            </a:r>
            <a:r>
              <a:rPr lang="en-US" altLang="ja-JP" sz="24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Zoom</a:t>
            </a:r>
            <a:r>
              <a:rPr lang="ja-JP" altLang="en-US" sz="2400" b="1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による</a:t>
            </a:r>
            <a:r>
              <a:rPr lang="ja-JP" altLang="en-US" sz="2400" b="1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オンライン研修・ワークショップ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定員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：</a:t>
            </a:r>
            <a:r>
              <a:rPr lang="en-US" altLang="ja-JP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30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名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講師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：山田 哲也 氏（岩手医科大学 医学部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　　　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 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救急･災害･総合医学講座 総合診療科 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lang="en-US" altLang="ja-JP" sz="24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altLang="ja-JP" sz="22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endParaRPr lang="en-US" altLang="ja-JP" sz="2400" dirty="0" smtClean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ja-JP" altLang="en-US" sz="26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en-US" altLang="ja-JP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都合により、若干の変更が生じる場合がありますことをご了承願います。　</a:t>
            </a:r>
            <a:endParaRPr lang="en-US" altLang="ja-JP" sz="2400" dirty="0"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</a:t>
            </a:r>
            <a:r>
              <a:rPr lang="en-US" altLang="ja-JP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※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参加費は無料です</a:t>
            </a:r>
            <a:r>
              <a:rPr lang="ja-JP" altLang="en-US" sz="2400" dirty="0" smtClean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。</a:t>
            </a:r>
            <a:r>
              <a:rPr lang="ja-JP" altLang="en-US" sz="2400" dirty="0"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　　　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600"/>
              </a:spcBef>
            </a:pP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>
              <a:spcBef>
                <a:spcPts val="600"/>
              </a:spcBef>
            </a:pP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l"/>
            <a:endParaRPr lang="ja-JP" altLang="en-US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9871287" y="6670778"/>
            <a:ext cx="5654308" cy="504436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dirty="0">
                <a:solidFill>
                  <a:srgbClr val="68A042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endParaRPr lang="en-US" altLang="ja-JP" sz="2400" dirty="0">
              <a:solidFill>
                <a:srgbClr val="68A042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spc="1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養護教諭が知っておくべき特別支援教育に関する最新情報を知り。医療的ニーズが高い子どもへの対応と養護教諭の役割りについて考えます。</a:t>
            </a:r>
            <a:endParaRPr lang="en-US" altLang="ja-JP" sz="2400" spc="100" dirty="0">
              <a:solidFill>
                <a:schemeClr val="accent6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400" spc="1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また、医療的ケアを要する児童生徒へ合理的配慮の提供ができるよう、学校における管理の</a:t>
            </a:r>
            <a:r>
              <a:rPr lang="ja-JP" altLang="en-US" sz="2400" spc="100" dirty="0" smtClean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あり方やてんかん発作時の座薬挿入の</a:t>
            </a:r>
            <a:r>
              <a:rPr lang="ja-JP" altLang="en-US" sz="2400" spc="1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手技について演習を行います。</a:t>
            </a:r>
          </a:p>
          <a:p>
            <a:endParaRPr kumimoji="1" lang="ja-JP" altLang="en-US" sz="2400" dirty="0">
              <a:solidFill>
                <a:schemeClr val="accent6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4" name="Rectangle 65"/>
          <p:cNvSpPr>
            <a:spLocks noChangeArrowheads="1"/>
          </p:cNvSpPr>
          <p:nvPr/>
        </p:nvSpPr>
        <p:spPr bwMode="auto">
          <a:xfrm>
            <a:off x="5426781" y="18150002"/>
            <a:ext cx="1082921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22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20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6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kumimoji="1" sz="1400">
                <a:solidFill>
                  <a:srgbClr val="404040"/>
                </a:solidFill>
                <a:latin typeface="Trebuchet MS" panose="020B0603020202020204" pitchFamily="34" charset="0"/>
                <a:ea typeface="HGｺﾞｼｯｸM" panose="020B0609000000000000" pitchFamily="49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4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主　　　　</a:t>
            </a:r>
            <a:r>
              <a:rPr lang="ja-JP" altLang="en-US" sz="2400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催</a:t>
            </a:r>
            <a:r>
              <a:rPr lang="ja-JP" altLang="en-US" sz="24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：　岩手県立大学看護実践研究センター</a:t>
            </a:r>
            <a:endParaRPr lang="en-US" altLang="ja-JP" sz="2400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4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問い合わせ先：　</a:t>
            </a:r>
            <a:r>
              <a:rPr lang="en-US" altLang="ja-JP" sz="24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TEL </a:t>
            </a:r>
            <a:r>
              <a:rPr lang="ja-JP" altLang="en-US" sz="24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：　</a:t>
            </a:r>
            <a:r>
              <a:rPr lang="en-US" altLang="ja-JP" sz="2400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019-694-2200    </a:t>
            </a:r>
            <a:endParaRPr lang="en-US" altLang="ja-JP" sz="2400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ja-JP" altLang="en-US" sz="24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　　　　　　</a:t>
            </a:r>
            <a:r>
              <a:rPr lang="ja-JP" altLang="en-US" sz="2400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　 </a:t>
            </a:r>
            <a:r>
              <a:rPr lang="en-US" altLang="ja-JP" sz="24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FAX</a:t>
            </a:r>
            <a:r>
              <a:rPr lang="ja-JP" altLang="en-US" sz="24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：　</a:t>
            </a:r>
            <a:r>
              <a:rPr lang="en-US" altLang="ja-JP" sz="24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019-694-2201</a:t>
            </a:r>
          </a:p>
          <a:p>
            <a:pPr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ja-JP" sz="24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                      E-mail</a:t>
            </a:r>
            <a:r>
              <a:rPr lang="ja-JP" altLang="en-US" sz="24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：　</a:t>
            </a:r>
            <a:r>
              <a:rPr lang="en-US" altLang="ja-JP" sz="2400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mayumi_h@iwate-pu.ac.jp</a:t>
            </a:r>
            <a:endParaRPr lang="en-US" altLang="ja-JP" sz="2400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ja-JP" sz="24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   </a:t>
            </a:r>
            <a:r>
              <a:rPr lang="ja-JP" altLang="en-US" sz="2400" dirty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（担当：地域看護学講座　学校保健看護学分野　　大久保</a:t>
            </a:r>
            <a:r>
              <a:rPr lang="ja-JP" altLang="en-US" sz="2400" dirty="0" smtClean="0">
                <a:solidFill>
                  <a:schemeClr val="tx1"/>
                </a:solidFill>
                <a:latin typeface="HGSｺﾞｼｯｸM" panose="020B0600000000000000" pitchFamily="50" charset="-128"/>
                <a:ea typeface="HGSｺﾞｼｯｸM" panose="020B0600000000000000" pitchFamily="50" charset="-128"/>
              </a:rPr>
              <a:t>・松川・橋本）</a:t>
            </a:r>
            <a:endParaRPr lang="en-US" altLang="ja-JP" sz="2400" dirty="0">
              <a:solidFill>
                <a:schemeClr val="tx1"/>
              </a:solidFill>
              <a:latin typeface="HGSｺﾞｼｯｸM" panose="020B0600000000000000" pitchFamily="50" charset="-128"/>
              <a:ea typeface="HGSｺﾞｼｯｸM" panose="020B0600000000000000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56" y="18434465"/>
            <a:ext cx="2945125" cy="272424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2223578" y="3533297"/>
            <a:ext cx="764770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養護教諭を対象に研修会を開催します。</a:t>
            </a:r>
            <a:endParaRPr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spcAft>
                <a:spcPts val="1800"/>
              </a:spcAft>
            </a:pPr>
            <a:r>
              <a:rPr lang="ja-JP" altLang="en-US" sz="28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皆様のご参加をお待ちしています。</a:t>
            </a:r>
            <a:endParaRPr lang="en-US" altLang="ja-JP" sz="28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9852812" y="12837369"/>
            <a:ext cx="5672783" cy="35989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400"/>
              </a:lnSpc>
            </a:pPr>
            <a:r>
              <a:rPr lang="ja-JP" altLang="en-US" sz="24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ja-JP" sz="2400" spc="1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保健室で出会うこと</a:t>
            </a:r>
            <a:r>
              <a:rPr lang="ja-JP" altLang="ja-JP" sz="2400" spc="100" dirty="0" smtClean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</a:t>
            </a:r>
            <a:r>
              <a:rPr lang="ja-JP" altLang="en-US" sz="2400" spc="100" dirty="0" smtClean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多い傷病（内科的・外科的）</a:t>
            </a:r>
            <a:r>
              <a:rPr lang="ja-JP" altLang="ja-JP" sz="2400" spc="100" dirty="0" smtClean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につ</a:t>
            </a:r>
            <a:r>
              <a:rPr lang="ja-JP" altLang="ja-JP" sz="2400" spc="1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いて，緊急性</a:t>
            </a:r>
            <a:r>
              <a:rPr lang="ja-JP" altLang="ja-JP" sz="2400" spc="100" dirty="0" smtClean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を見逃さない</a:t>
            </a:r>
            <a:r>
              <a:rPr lang="ja-JP" altLang="ja-JP" sz="2400" spc="1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ため</a:t>
            </a:r>
            <a:r>
              <a:rPr lang="ja-JP" altLang="ja-JP" sz="2400" spc="100" dirty="0" smtClean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</a:t>
            </a:r>
            <a:r>
              <a:rPr lang="ja-JP" altLang="en-US" sz="2400" spc="100" dirty="0" smtClean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フィ</a:t>
            </a:r>
            <a:r>
              <a:rPr lang="ja-JP" altLang="ja-JP" sz="2400" spc="100" dirty="0" smtClean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ジカルアセスメント</a:t>
            </a:r>
            <a:r>
              <a:rPr lang="ja-JP" altLang="ja-JP" sz="2400" spc="1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のコツを学びます。</a:t>
            </a:r>
            <a:endParaRPr lang="en-US" altLang="ja-JP" sz="2400" spc="100" dirty="0">
              <a:solidFill>
                <a:schemeClr val="accent6">
                  <a:lumMod val="75000"/>
                </a:schemeClr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lnSpc>
                <a:spcPts val="3400"/>
              </a:lnSpc>
            </a:pPr>
            <a:r>
              <a:rPr lang="ja-JP" altLang="en-US" sz="2400" spc="1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また，</a:t>
            </a:r>
            <a:r>
              <a:rPr lang="ja-JP" altLang="ja-JP" sz="2400" spc="1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ワークショップでは</a:t>
            </a:r>
            <a:r>
              <a:rPr lang="ja-JP" altLang="ja-JP" sz="2400" spc="100" dirty="0" smtClean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，事例を</a:t>
            </a:r>
            <a:r>
              <a:rPr lang="ja-JP" altLang="ja-JP" sz="2400" spc="1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通して，救急処置での事故を未然に防ぐ方法を体験的に学び合います</a:t>
            </a:r>
            <a:r>
              <a:rPr lang="ja-JP" altLang="ja-JP" sz="2400" dirty="0">
                <a:solidFill>
                  <a:schemeClr val="accent6">
                    <a:lumMod val="75000"/>
                  </a:schemeClr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。</a:t>
            </a:r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504477">
            <a:off x="13203335" y="259090"/>
            <a:ext cx="2718196" cy="2208751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33643" y="18282111"/>
            <a:ext cx="3237257" cy="37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21221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黄色がかったオレンジ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TM02900743[[fn=オーガニック]]</Template>
  <TotalTime>1498</TotalTime>
  <Words>28</Words>
  <Application>Microsoft Office PowerPoint</Application>
  <PresentationFormat>ユーザー設定</PresentationFormat>
  <Paragraphs>62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HGP創英角ﾎﾟｯﾌﾟ体</vt:lpstr>
      <vt:lpstr>HGSｺﾞｼｯｸM</vt:lpstr>
      <vt:lpstr>HGS創英角ｺﾞｼｯｸUB</vt:lpstr>
      <vt:lpstr>HGS創英角ﾎﾟｯﾌﾟ体</vt:lpstr>
      <vt:lpstr>ＭＳ Ｐゴシック</vt:lpstr>
      <vt:lpstr>ＭＳ ゴシック</vt:lpstr>
      <vt:lpstr>Calibri</vt:lpstr>
      <vt:lpstr>Calibri Light</vt:lpstr>
      <vt:lpstr>Georgia</vt:lpstr>
      <vt:lpstr>Wingdings 2</vt:lpstr>
      <vt:lpstr>HDOfficeLightV0</vt:lpstr>
      <vt:lpstr>1_HDOfficeLightV0</vt:lpstr>
      <vt:lpstr>2_HDOfficeLightV0</vt:lpstr>
      <vt:lpstr>養護教諭スキルアップ研修会のご案内　　　　　　　　　　　　　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阿部　瑞穂</dc:creator>
  <cp:lastModifiedBy>ipu</cp:lastModifiedBy>
  <cp:revision>95</cp:revision>
  <cp:lastPrinted>2020-06-01T01:24:59Z</cp:lastPrinted>
  <dcterms:created xsi:type="dcterms:W3CDTF">2015-05-08T07:13:51Z</dcterms:created>
  <dcterms:modified xsi:type="dcterms:W3CDTF">2020-12-07T05:37:41Z</dcterms:modified>
</cp:coreProperties>
</file>